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8"/>
  </p:notesMasterIdLst>
  <p:sldIdLst>
    <p:sldId id="452" r:id="rId2"/>
    <p:sldId id="456" r:id="rId3"/>
    <p:sldId id="487" r:id="rId4"/>
    <p:sldId id="457" r:id="rId5"/>
    <p:sldId id="468" r:id="rId6"/>
    <p:sldId id="455" r:id="rId7"/>
    <p:sldId id="470" r:id="rId8"/>
    <p:sldId id="471" r:id="rId9"/>
    <p:sldId id="491" r:id="rId10"/>
    <p:sldId id="472" r:id="rId11"/>
    <p:sldId id="492" r:id="rId12"/>
    <p:sldId id="493" r:id="rId13"/>
    <p:sldId id="473" r:id="rId14"/>
    <p:sldId id="494" r:id="rId15"/>
    <p:sldId id="474" r:id="rId16"/>
    <p:sldId id="495" r:id="rId17"/>
    <p:sldId id="510" r:id="rId18"/>
    <p:sldId id="511" r:id="rId19"/>
    <p:sldId id="441" r:id="rId20"/>
    <p:sldId id="488" r:id="rId21"/>
    <p:sldId id="442" r:id="rId22"/>
    <p:sldId id="509" r:id="rId23"/>
    <p:sldId id="475" r:id="rId24"/>
    <p:sldId id="477" r:id="rId25"/>
    <p:sldId id="496" r:id="rId26"/>
    <p:sldId id="497" r:id="rId27"/>
    <p:sldId id="498" r:id="rId28"/>
    <p:sldId id="499" r:id="rId29"/>
    <p:sldId id="500" r:id="rId30"/>
    <p:sldId id="462" r:id="rId31"/>
    <p:sldId id="461" r:id="rId32"/>
    <p:sldId id="484" r:id="rId33"/>
    <p:sldId id="463" r:id="rId34"/>
    <p:sldId id="464" r:id="rId35"/>
    <p:sldId id="465" r:id="rId36"/>
    <p:sldId id="478" r:id="rId37"/>
    <p:sldId id="501" r:id="rId38"/>
    <p:sldId id="502" r:id="rId39"/>
    <p:sldId id="516" r:id="rId40"/>
    <p:sldId id="513" r:id="rId41"/>
    <p:sldId id="479" r:id="rId42"/>
    <p:sldId id="514" r:id="rId43"/>
    <p:sldId id="515" r:id="rId44"/>
    <p:sldId id="503" r:id="rId45"/>
    <p:sldId id="466" r:id="rId46"/>
    <p:sldId id="489" r:id="rId47"/>
    <p:sldId id="490" r:id="rId48"/>
    <p:sldId id="467" r:id="rId49"/>
    <p:sldId id="482" r:id="rId50"/>
    <p:sldId id="483" r:id="rId51"/>
    <p:sldId id="504" r:id="rId52"/>
    <p:sldId id="505" r:id="rId53"/>
    <p:sldId id="506" r:id="rId54"/>
    <p:sldId id="508" r:id="rId55"/>
    <p:sldId id="507" r:id="rId56"/>
    <p:sldId id="485" r:id="rId5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현" initials="김지" lastIdx="2" clrIdx="0">
    <p:extLst>
      <p:ext uri="{19B8F6BF-5375-455C-9EA6-DF929625EA0E}">
        <p15:presenceInfo xmlns:p15="http://schemas.microsoft.com/office/powerpoint/2012/main" userId="871cd082bbb16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C6"/>
    <a:srgbClr val="31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EFE3E5-4A4F-4495-B869-560A55522401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F5FE49A-97C4-4BF3-A93C-CD3035242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471155"/>
            <a:ext cx="7772400" cy="17151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573" y="4035671"/>
            <a:ext cx="6858000" cy="621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8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449792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2000" b="1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8489950" cy="2444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61950" y="3649663"/>
            <a:ext cx="8489950" cy="244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7275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제목, 클립 아트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온라인 이미지 개체 틀 2"/>
          <p:cNvSpPr>
            <a:spLocks noGrp="1"/>
          </p:cNvSpPr>
          <p:nvPr>
            <p:ph type="clipArt" sz="half" idx="1"/>
          </p:nvPr>
        </p:nvSpPr>
        <p:spPr>
          <a:xfrm>
            <a:off x="361950" y="1052513"/>
            <a:ext cx="4168775" cy="5043487"/>
          </a:xfrm>
        </p:spPr>
        <p:txBody>
          <a:bodyPr rtlCol="0">
            <a:normAutofit/>
          </a:bodyPr>
          <a:lstStyle/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27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5781"/>
            <a:ext cx="7886700" cy="7660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26004"/>
            <a:ext cx="7886700" cy="491805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buClr>
                <a:srgbClr val="002060"/>
              </a:buCl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19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39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04800" y="1093218"/>
            <a:ext cx="853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477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9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1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Soojin Park</a:t>
            </a:r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9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kcha/every2cal" TargetMode="External"/><Relationship Id="rId2" Type="http://schemas.openxmlformats.org/officeDocument/2006/relationships/hyperlink" Target="https://everytime.kr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4&#54016;_&#51068;&#51221;&#52628;&#52380;_InitialDataSet.xlsx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Filling Good : Use Case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0CA20-3FB4-47A3-9ED1-B8320D65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595835"/>
            <a:ext cx="6049445" cy="3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8D9C668F-BFF1-4F87-A532-72A31AEF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5552864"/>
            <a:ext cx="681369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BE5066-30E9-48EF-927D-F7E664FEE02F}"/>
              </a:ext>
            </a:extLst>
          </p:cNvPr>
          <p:cNvSpPr txBox="1"/>
          <p:nvPr/>
        </p:nvSpPr>
        <p:spPr>
          <a:xfrm>
            <a:off x="6152013" y="6444026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ED22-D598-44CC-B33A-A26A6F1BD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81" y="998568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A912-97E4-4266-BECF-1D773681D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99856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E959-25F3-4AD7-B5BD-0B2E4D7C0E5D}"/>
              </a:ext>
            </a:extLst>
          </p:cNvPr>
          <p:cNvSpPr txBox="1"/>
          <p:nvPr/>
        </p:nvSpPr>
        <p:spPr>
          <a:xfrm>
            <a:off x="5468429" y="6452904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날짜 선택 및 정보 기입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8C05-797E-4CF7-B401-E47F649A980D}"/>
              </a:ext>
            </a:extLst>
          </p:cNvPr>
          <p:cNvSpPr txBox="1"/>
          <p:nvPr/>
        </p:nvSpPr>
        <p:spPr>
          <a:xfrm>
            <a:off x="1729234" y="6439672"/>
            <a:ext cx="23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시간대 선택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9FEBB-8F15-40C9-B863-E1D40FE3A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1D4E8-346E-48BE-991B-8D17E484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32" y="96552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추가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BA6D-6F58-45ED-B09C-350051A47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2582FF4E-954D-4C55-ABAA-316A7584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49520" y="5410821"/>
            <a:ext cx="743412" cy="74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765B72-281F-495E-B7D1-C9524670A671}"/>
              </a:ext>
            </a:extLst>
          </p:cNvPr>
          <p:cNvSpPr txBox="1"/>
          <p:nvPr/>
        </p:nvSpPr>
        <p:spPr>
          <a:xfrm>
            <a:off x="5788028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7A28-81F5-4F6C-9DBC-6D615F1AC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7D830-8B1D-4AC6-B9F4-3C989BBAB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73" y="974797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수정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A415F8-AE60-4D48-A710-AABED0B2E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7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C7E0DD-8DE4-4C3B-9E4F-39293B068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9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3034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B353E14A-5FBD-47B9-B5B4-CEBD648F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1520" y="5046837"/>
            <a:ext cx="743412" cy="74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A63D1-BC71-4955-AC24-7E21C9619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2" y="965529"/>
            <a:ext cx="30375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673F6-1C9C-4605-B6B8-F1E26B5C6984}"/>
              </a:ext>
            </a:extLst>
          </p:cNvPr>
          <p:cNvSpPr txBox="1"/>
          <p:nvPr/>
        </p:nvSpPr>
        <p:spPr>
          <a:xfrm>
            <a:off x="5645985" y="6390761"/>
            <a:ext cx="107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ACC4A-5F85-4EA4-BDAA-83727E698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73" y="96959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개인 일정 삭제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6EDAAC-BCBB-4B0F-B4AC-5EBD4C93C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0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36ABB-5AC0-40D3-8D91-B43E379D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2" y="1022339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72792-FFBF-474A-808D-590EA1148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0" y="965529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B256C5-7C3C-4372-846D-88F2336A8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3" y="947923"/>
            <a:ext cx="3037500" cy="5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1500115" y="6396392"/>
            <a:ext cx="364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가능정도 체크하지 않고 등록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1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조정가능정도 자동 판별 결과 확인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75E02-211E-48B4-9FB6-79F82BFE45AE}"/>
              </a:ext>
            </a:extLst>
          </p:cNvPr>
          <p:cNvSpPr txBox="1"/>
          <p:nvPr/>
        </p:nvSpPr>
        <p:spPr>
          <a:xfrm>
            <a:off x="4672297" y="6426123"/>
            <a:ext cx="316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조정 가능 정도 자동 체크되어 있음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C54D7-BB80-4AEE-AAA5-4C1D5710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7" y="996392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2E6FA-18FB-4C7C-AFAE-9893EB1EE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6" y="996392"/>
            <a:ext cx="3037500" cy="54000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F46F18A-F445-43AD-BE56-297CC565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29174" y="4673968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1827"/>
              </p:ext>
            </p:extLst>
          </p:nvPr>
        </p:nvGraphicFramePr>
        <p:xfrm>
          <a:off x="251520" y="1024128"/>
          <a:ext cx="8640960" cy="539821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모임그룹관리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모임을 등록하거나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기존 모임을 수정하거나 삭제하는 작업을 수행할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구성원 변경 작업 또한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사용자가 모임을 등록하거나 모임 정보를 수정 혹은 모임을 삭제하기 위해 어플리케이션의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관리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최초 모임 생성인 경우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모임 등록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  <a:latin typeface="맑은 고딕 (본문)"/>
                        </a:rPr>
                        <a:t> 수행 </a:t>
                      </a: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 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수정하는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기존 모임을 삭제하는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등록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사용자는 화면 상단의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새 모임 등록하기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 </a:t>
                      </a:r>
                    </a:p>
                    <a:p>
                      <a:pPr marL="6480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맑은 고딕 (본문)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모임에 대한 간단한 설명 입력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모임의 이름을 입력하고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모임에 대한 간단한 설명을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초기 모임 구성원 초대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2.4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 확정 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648000" lvl="1" rtl="0" fontAlgn="base"/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화면 하단에 있는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해당 모임 정보를 저장하며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(AF4), (AF5), (AF6)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생성자를 해당 모임의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으로 설정한다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시스템은 등록된 모임들의 목록을 모임의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구성원이 표기된 형식으로 화면에 출력한 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8233"/>
              </p:ext>
            </p:extLst>
          </p:nvPr>
        </p:nvGraphicFramePr>
        <p:xfrm>
          <a:off x="568618" y="958268"/>
          <a:ext cx="8006763" cy="474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개인일정관리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 생성에 기반이 될 개인 일정을 등록 및 수정하는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어플 내 직접 일정 등록은 물론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외부 일정 연동 및 이미 등록된 일정 변경도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Everytime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</a:t>
                      </a:r>
                      <a:r>
                        <a:rPr lang="en-US" altLang="ko-KR" sz="1100" strike="noStrike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FillingGood</a:t>
                      </a:r>
                      <a:r>
                        <a:rPr lang="en-US" altLang="ko-KR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app</a:t>
                      </a:r>
                      <a:r>
                        <a:rPr lang="ko-KR" altLang="en-US" sz="1100" strike="noStrike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에 로그온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72">
                <a:tc gridSpan="2">
                  <a:txBody>
                    <a:bodyPr/>
                    <a:lstStyle/>
                    <a:p>
                      <a:pPr lvl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사용자가 자신의 일정을 외부 어플리케이션에서 연동해 오거나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직접 등록하거나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등록된 일정을 정정 및 삭제하기 위해 어플리케이션 내 해당 메뉴를 선택함으로써 시작된다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어플리케이션 연동인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외부 일정 연동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일정을 직접 등록할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어플 내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수정할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수정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일정을 삭제할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삭제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수행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 연동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어플리케이션에 등록된 일정 정보 불러오기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‘내 일정 관리’ 페이지 상단 우측에 ‘외부 일정 연동하기’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어플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등록된 시간표를 특정 포맷으로 변환해주는 프로그램</a:t>
                      </a:r>
                      <a:r>
                        <a:rPr lang="en-US" altLang="ko-KR" sz="1300" b="0" i="0" u="none" strike="noStrike" kern="1200" baseline="5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 외부 어플리케이션의 일정을 연동한다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2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일정이 연동되었습니다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연동된 일정이 반영된 개인 일정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070A06-1764-4EAF-A93F-A3A3FD5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8901" y="5912229"/>
            <a:ext cx="6826480" cy="365125"/>
          </a:xfrm>
        </p:spPr>
        <p:txBody>
          <a:bodyPr/>
          <a:lstStyle/>
          <a:p>
            <a:pPr marL="228600" indent="-228600" algn="l">
              <a:buAutoNum type="arabicParenR"/>
            </a:pPr>
            <a:r>
              <a:rPr lang="ko-KR" altLang="en-US" dirty="0"/>
              <a:t>대학생들이 시간표 관리용으로 주되게 사용하는 모바일 어플리케이션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https://everytime.kr/</a:t>
            </a:r>
            <a:endParaRPr lang="en-US" altLang="ko-KR" dirty="0"/>
          </a:p>
          <a:p>
            <a:pPr marL="228600" indent="-228600" algn="l">
              <a:buAutoNum type="arabicParenR"/>
            </a:pPr>
            <a:r>
              <a:rPr lang="en-US" altLang="ko-KR" dirty="0">
                <a:hlinkClick r:id="rId3"/>
              </a:rPr>
              <a:t>https://github.com/sookcha/every2cal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43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dirty="0"/>
              <a:t>모임그룹관리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3876"/>
              </p:ext>
            </p:extLst>
          </p:nvPr>
        </p:nvGraphicFramePr>
        <p:xfrm>
          <a:off x="526356" y="1200957"/>
          <a:ext cx="8091287" cy="49243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3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변경하고자 하는 모임 선택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모임 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입력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 수 있는 화면을 출력한다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모임에 대한 간단한 설명 변경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설명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변경할 내용을 입력한다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이름은 변경할 수 없다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추가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lvl="1" indent="0" rtl="0" fontAlgn="base">
                        <a:buNone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사용자는 모임에 새로 추가하고자 하는 회원의 아이디를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모임 구성원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칸에 입력하고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칸 우측에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구성원      추가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시스템은 입력 받은 아이디와 일치하는 회원을 모임 구성원으로 등록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(AF1), (AF2), (AF3)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해당 회원의 이름을 화면에 출력한다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3.4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화면에 리스트업 된 모임 구성원 이름 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추방을 원하는 이름 옆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해당 회원을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구성원에서 삭제한 후 그 이름을 화면상에서 없앤다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 rtl="0" fontAlgn="base"/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3.5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수정 확정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앱 화면 하단의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정보를 수정하겠습니까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(AF8)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변경된 내용을 저장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</a:rPr>
                        <a:t>(AF6), (AF9)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rtl="0" fontAlgn="base">
                        <a:buAutoNum type="arabicPeriod" startAt="4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목록에서 삭제하고자 하는 모임 선택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(AF7)</a:t>
                      </a:r>
                    </a:p>
                    <a:p>
                      <a:pPr marL="648000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모임 목록 화면에서 수정하고자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하는 모임의 오른쪽에 있는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6480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모임을 삭제하시겠습니까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(AF10)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7200" lvl="1" indent="0" rtl="0" fontAlgn="base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 삭제 확정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lvl="1" indent="0" rtl="0" fontAlgn="base"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모임이 삭제되었습니다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알림창을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화면에 출력한 후 저장된 모임 목록에서 해당 모임을 제거하고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rtl="0" fontAlgn="base">
                        <a:buNone/>
                      </a:pP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338"/>
              </p:ext>
            </p:extLst>
          </p:nvPr>
        </p:nvGraphicFramePr>
        <p:xfrm>
          <a:off x="341376" y="1097280"/>
          <a:ext cx="8551104" cy="56003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아이디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존재하지 않는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자신의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본인을 추가할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AF3.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구성원으로 추가한 아이디 입력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2.3, Basic Flow 3.3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추가된 구성원입니다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3.3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AF4.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중복 오류 발생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존재하는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모임명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AF5.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이름을 입력해주세요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AF6.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2.4,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구성원을 추가해주세요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2.4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3694"/>
              </p:ext>
            </p:extLst>
          </p:nvPr>
        </p:nvGraphicFramePr>
        <p:xfrm>
          <a:off x="341376" y="1097280"/>
          <a:ext cx="8551104" cy="4250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AF7.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3.1, Basic Flow 4.1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명령을 요청한 회원의 직위가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설정되어 있는지를 체크한다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만약  해당 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아니라면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모임장만 접근이 가능합니다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3.1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실행 중이었다면 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AF8.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수정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수정된 모임 정보를 저장하지 않고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AF9.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이름 수정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3.5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＂모임명은 수정할 수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알림창을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Basic Flow 3.5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AF10.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모임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60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‘취소‘ 버튼을 클릭한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시스템은 선택된 모임 정보를 그대로 둔 채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Basic Flow 4.2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첫 화면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EAEA8E-CD59-407D-B420-3C24AE0F3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9" y="1022339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97AA2F1-A2B4-4DF6-B19C-7334769F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445" y="1699955"/>
            <a:ext cx="743412" cy="7476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A19E61-20D3-4E78-90F9-A57748719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90" y="1022339"/>
            <a:ext cx="3037500" cy="54000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1B8C53C3-A913-4CEE-832B-74E40F76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6737" y="1699955"/>
            <a:ext cx="743412" cy="7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08910E-F418-4395-A329-53872893C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6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57B87D-C855-4C5B-B0F3-02A391160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61" y="1063332"/>
            <a:ext cx="3037500" cy="54000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200ADD9-FADB-436B-B6F3-F2F2DEC8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8217" y="113178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FF0B2D-D80D-4AA3-967E-63B67DC1C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3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6E8381-E20D-49AE-8EE1-907F4E471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2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7ACB89-3FC0-43DA-8AF3-8B303546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E5A61F01-D589-48FD-BBB8-908EC0C4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412" y="3464512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수정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7901F-1B30-47C8-8B6F-5B4FE2228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47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6FED135-67CB-4D61-9E65-02F81886D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37380D-6DA8-48F8-914E-29D8BE30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23" y="1063332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802CF6-E28C-4828-8607-91E3C8C8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9" y="1063332"/>
            <a:ext cx="3037500" cy="5400000"/>
          </a:xfrm>
          <a:prstGeom prst="rect">
            <a:avLst/>
          </a:prstGeom>
        </p:spPr>
      </p:pic>
      <p:pic>
        <p:nvPicPr>
          <p:cNvPr id="10" name="그래픽 9" descr="줄 화살표: 일자형">
            <a:extLst>
              <a:ext uri="{FF2B5EF4-FFF2-40B4-BE49-F238E27FC236}">
                <a16:creationId xmlns:a16="http://schemas.microsoft.com/office/drawing/2014/main" id="{46DED439-2283-4FE4-A80E-768DE97FE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60" y="3837374"/>
            <a:ext cx="800012" cy="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6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dirty="0"/>
              <a:t>모임그룹관리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모임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197A8B-F5EA-431B-A805-3BA504B43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86" y="1063332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4714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 내 일정 등록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일정을 등록하고자 하는 날짜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일정 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하단의 일정 추가 버튼을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개인 일정을 보여주는 달력과 일정 정보 입력창을 화면상에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사용자는 일정을 추가하고 싶은 날짜를 달력에서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기본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 일정의 기본 정보인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정도를 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등록한 일정이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수정하고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수정하고자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하단에 뜨는 입력창에서 일정 이름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내용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 중 수정을 원하는 정보를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재기입한다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가능정도의 경우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해당 정도 옆에 위치한 체크박스를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이름과 시간은 필수 기입 정보이다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 일정표 확정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완료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눌러 정정사항을 저장하고 개인 일정표를 확정한다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(AF3)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수정사항이 반영된 달력을 화면상에 출력한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0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7652"/>
              </p:ext>
            </p:extLst>
          </p:nvPr>
        </p:nvGraphicFramePr>
        <p:xfrm>
          <a:off x="251520" y="979752"/>
          <a:ext cx="8640960" cy="535890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9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모임 장소 및 시간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일정을 생성하고 모임 시간과 모임 장소를 추천하는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추천 내역에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대한 피드백을 바탕으로 추천 우선순위를 조정한다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1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1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5390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본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 사용자가 기존에 등록된 모임의 일정을 생성하고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시간과 모임 장소를 </a:t>
                      </a:r>
                      <a:r>
                        <a:rPr lang="ko-KR" altLang="en-US" sz="1100" b="0" kern="100" dirty="0" err="1"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effectLst/>
                        </a:rPr>
                        <a:t> 위해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메뉴를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모임 일정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생성할 모임 선택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     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 모임 목록’ 에서 일정 생성을 원하는 모임을 선택하고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모임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옆에 위치한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 생성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일정 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넘어가며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이전에 등록했던 모임 일정 목록 및  일정 생성이 가능한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생성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및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화면 하단의 일정 생성이 가능한 </a:t>
                      </a:r>
                      <a:r>
                        <a:rPr lang="en-US" altLang="ko-KR" sz="1100" b="0" kern="100" dirty="0">
                          <a:effectLst/>
                        </a:rPr>
                        <a:t>‘+’</a:t>
                      </a:r>
                      <a:r>
                        <a:rPr lang="ko-KR" altLang="en-US" sz="1100" b="0" kern="100" dirty="0">
                          <a:effectLst/>
                        </a:rPr>
                        <a:t>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시스템은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활동 계획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및 예상 모임 시간을 입력할 수 있는 화면을 출력한다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 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사용자는 모임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모임 활동 계획 및 예상 모임 시간을 입력하고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기간을 ＇시작 날짜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종료 날짜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각각 설정한다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기간의 설정을 원하지 않을 경우</a:t>
                      </a:r>
                      <a:r>
                        <a:rPr lang="en-US" altLang="ko-KR" sz="1100" b="0" kern="100" dirty="0"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effectLst/>
                        </a:rPr>
                        <a:t>설정 안 함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옆에 위치한 체크박스를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 사용자는 화면 하단에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일정을 등록하겠습니까</a:t>
                      </a:r>
                      <a:r>
                        <a:rPr lang="en-US" altLang="ko-KR" sz="1100" b="0" kern="100" dirty="0">
                          <a:effectLst/>
                        </a:rPr>
                        <a:t>?‘ </a:t>
                      </a:r>
                      <a:r>
                        <a:rPr lang="ko-KR" altLang="en-US" sz="1100" b="0" kern="100" dirty="0">
                          <a:effectLst/>
                        </a:rPr>
                        <a:t>라는 메시지를 화면에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1.3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모임 일정 확정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일정을 등록하시겠습니까</a:t>
                      </a:r>
                      <a:r>
                        <a:rPr lang="en-US" altLang="ko-KR" sz="1100" b="0" kern="100" baseline="0" dirty="0">
                          <a:effectLst/>
                        </a:rPr>
                        <a:t>?’ </a:t>
                      </a:r>
                      <a:r>
                        <a:rPr lang="ko-KR" altLang="en-US" sz="1100" b="0" kern="100" baseline="0" dirty="0">
                          <a:effectLst/>
                        </a:rPr>
                        <a:t>라는 메시지 확인 버튼을 누르면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 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시스템은 해당 모임 일정 정보를 저장한 후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해당 일정을 포함한 모임 일정 목록을 화면상 출력한다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AutoNum type="arabicPeriod" startAt="2"/>
                      </a:pPr>
                      <a:r>
                        <a:rPr lang="ko-KR" altLang="en-US" sz="1100" b="0" kern="100" dirty="0">
                          <a:effectLst/>
                        </a:rPr>
                        <a:t>모임 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추천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기존에 생성한 모임 일정 중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시간 및 장소 추천을 아직 받지 않은 일정을 골라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해당 일정 옆 ‘시간 및 장소 추천 받기’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0229"/>
              </p:ext>
            </p:extLst>
          </p:nvPr>
        </p:nvGraphicFramePr>
        <p:xfrm>
          <a:off x="251520" y="979752"/>
          <a:ext cx="8640960" cy="58050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715">
                <a:tc>
                  <a:txBody>
                    <a:bodyPr/>
                    <a:lstStyle/>
                    <a:p>
                      <a:pPr marL="46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2.2 </a:t>
                      </a:r>
                      <a:r>
                        <a:rPr lang="ko-KR" altLang="en-US" sz="1100" b="0" kern="100" dirty="0">
                          <a:effectLst/>
                        </a:rPr>
                        <a:t>추천 생성 권한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사용자의 모임 내 역할을 체크한다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추천 생성 권한이 있음을 확인하고</a:t>
                      </a:r>
                      <a:r>
                        <a:rPr lang="en-US" altLang="ko-KR" sz="1100" b="0" kern="100" dirty="0"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사용자의 모임 내 역할이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이 아닐 경우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모임의 모임장이 추천을 생성했음을 확인한다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사용자에게 생성된 추천 결과를 확인 및 투표할 권한을 부여한 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>
                          <a:effectLst/>
                        </a:rPr>
                        <a:t>서브 플로우를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   </a:t>
                      </a:r>
                      <a:r>
                        <a:rPr lang="ko-KR" altLang="en-US" sz="1100" b="0" kern="100" dirty="0">
                          <a:effectLst/>
                        </a:rPr>
                        <a:t>모임 시간 추천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모임 일정 기간 동안 날짜마다 우선순위 측정 변수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일정 생성 시 입력한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기간</a:t>
                      </a:r>
                      <a:r>
                        <a:rPr lang="en-US" altLang="ko-KR" sz="1100" b="0" kern="100" dirty="0">
                          <a:effectLst/>
                        </a:rPr>
                        <a:t>’(</a:t>
                      </a:r>
                      <a:r>
                        <a:rPr lang="ko-KR" altLang="en-US" sz="1100" b="0" kern="100" dirty="0">
                          <a:effectLst/>
                        </a:rPr>
                        <a:t>입력하지 않았다면 일주일 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동안의 모임 구성원 개개인의 일정을 모으고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 시간 추천의 우선순위 파악을 위한 우선순위 측정 변수를 각 날짜마다 생성한 뒤에 초기값을 부여한다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초기값은 기본적으로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이지만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피드백 등의 결과로 인해 달라질 수 있다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개개인에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모임 구성원을 크게 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모임장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모임원</a:t>
                      </a:r>
                      <a:r>
                        <a:rPr lang="ko-KR" altLang="en-US" sz="1100" b="0" kern="100" dirty="0">
                          <a:effectLst/>
                        </a:rPr>
                        <a:t> 으로 나누며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모임 일정을 생성한 사람을 모임장으로 보고 나머지 구성원은 모임원으로 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기본값으로 모임장의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1.2, </a:t>
                      </a:r>
                      <a:r>
                        <a:rPr lang="ko-KR" altLang="en-US" sz="1100" b="0" kern="100" dirty="0">
                          <a:effectLst/>
                        </a:rPr>
                        <a:t>모임원의 가중치는 </a:t>
                      </a:r>
                      <a:r>
                        <a:rPr lang="en-US" altLang="ko-KR" sz="1100" b="0" kern="100" dirty="0">
                          <a:effectLst/>
                        </a:rPr>
                        <a:t>1.0</a:t>
                      </a:r>
                      <a:r>
                        <a:rPr lang="ko-KR" altLang="en-US" sz="1100" b="0" kern="100" dirty="0">
                          <a:effectLst/>
                        </a:rPr>
                        <a:t>으로 둔다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개개인 일정마다 다른 가중치 부여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개인 일정 등록 시 조정 가능 정도는 개인이 일정 등록 시 입력한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가중치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시스템이 자동으로 판별한 가중치로 등록된다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정도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 수치와 동일하게 두고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피드백이나 추천에 대한 우선순위 조정 단계에서 이 값을 바꿔간다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3.4 </a:t>
                      </a:r>
                      <a:r>
                        <a:rPr lang="ko-KR" altLang="en-US" sz="1100" b="0" kern="100" dirty="0">
                          <a:effectLst/>
                        </a:rPr>
                        <a:t>모임 구성원 가중치 곱의 전체 합을 비교해서 최적 시간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각 날짜마다 생성된 우선순위 측정 변수에 일정 참여 인원 각각의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개개인 가중치 </a:t>
                      </a:r>
                      <a:r>
                        <a:rPr lang="en-US" altLang="ko-KR" sz="1100" b="0" kern="100" dirty="0">
                          <a:effectLst/>
                        </a:rPr>
                        <a:t>x </a:t>
                      </a:r>
                      <a:r>
                        <a:rPr lang="ko-KR" altLang="en-US" sz="1100" b="0" kern="100" dirty="0">
                          <a:effectLst/>
                        </a:rPr>
                        <a:t>개개인 일정 가중치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합을 구해서 넣는다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이 값을 바탕으로 시간대 가중치를 추가로 곱해서 최종적으로 최적 시간 추천 순위를 생성한다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시간대 가중치의 경우 초기 </a:t>
                      </a:r>
                      <a:r>
                        <a:rPr lang="en-US" altLang="ko-KR" sz="1100" b="0" kern="100" dirty="0">
                          <a:effectLst/>
                        </a:rPr>
                        <a:t>1.0 </a:t>
                      </a:r>
                      <a:r>
                        <a:rPr lang="ko-KR" altLang="en-US" sz="1100" b="0" kern="100" dirty="0">
                          <a:effectLst/>
                        </a:rPr>
                        <a:t>값을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늦은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밤 </a:t>
                      </a:r>
                      <a:r>
                        <a:rPr lang="en-US" altLang="ko-KR" sz="1100" b="0" kern="100" dirty="0">
                          <a:effectLst/>
                        </a:rPr>
                        <a:t>10</a:t>
                      </a:r>
                      <a:r>
                        <a:rPr lang="ko-KR" altLang="en-US" sz="1100" b="0" kern="100" dirty="0">
                          <a:effectLst/>
                        </a:rPr>
                        <a:t>시 이후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혹은 이른 시간대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오전 </a:t>
                      </a:r>
                      <a:r>
                        <a:rPr lang="en-US" altLang="ko-KR" sz="1100" b="0" kern="100" dirty="0">
                          <a:effectLst/>
                        </a:rPr>
                        <a:t>7</a:t>
                      </a:r>
                      <a:r>
                        <a:rPr lang="ko-KR" altLang="en-US" sz="1100" b="0" kern="100" dirty="0">
                          <a:effectLst/>
                        </a:rPr>
                        <a:t>시 이전</a:t>
                      </a:r>
                      <a:r>
                        <a:rPr lang="en-US" altLang="ko-KR" sz="1100" b="0" kern="100" dirty="0"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effectLst/>
                        </a:rPr>
                        <a:t>와 주말에는 </a:t>
                      </a:r>
                      <a:r>
                        <a:rPr lang="en-US" altLang="ko-KR" sz="1100" b="0" kern="100" dirty="0">
                          <a:effectLst/>
                        </a:rPr>
                        <a:t>1.2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주말이면서 늦은 시간대 혹은 이른 시간대인 경우</a:t>
                      </a:r>
                      <a:r>
                        <a:rPr lang="en-US" altLang="ko-KR" sz="1100" b="0" kern="100" dirty="0">
                          <a:effectLst/>
                        </a:rPr>
                        <a:t>, 1.2*1.2 </a:t>
                      </a:r>
                      <a:r>
                        <a:rPr lang="ko-KR" altLang="en-US" sz="1100" b="0" kern="100" dirty="0">
                          <a:effectLst/>
                        </a:rPr>
                        <a:t>의 가중치를 가진다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3.5 </a:t>
                      </a:r>
                      <a:r>
                        <a:rPr lang="ko-KR" altLang="en-US" sz="1100" b="0" kern="100" dirty="0">
                          <a:effectLst/>
                        </a:rPr>
                        <a:t>탐색된 최적 시간 리스트업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위에서 생성한 최적 시간 추천 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달력 시각적으로 제시하고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하단에 글 목록으로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3.6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추천된 시간 중 선택 및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추천 시간 목록에서 하나를 선택한 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(AF5)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눌러 시간 투표 결과를 확정한다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7902F6-55DE-4DC3-ABC9-3A6030A97E83}"/>
              </a:ext>
            </a:extLst>
          </p:cNvPr>
          <p:cNvSpPr/>
          <p:nvPr/>
        </p:nvSpPr>
        <p:spPr>
          <a:xfrm>
            <a:off x="804765" y="1397041"/>
            <a:ext cx="1073020" cy="830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BA3D9-2C82-481D-93EE-B40E61968C96}"/>
              </a:ext>
            </a:extLst>
          </p:cNvPr>
          <p:cNvSpPr/>
          <p:nvPr/>
        </p:nvSpPr>
        <p:spPr>
          <a:xfrm>
            <a:off x="2659224" y="1347622"/>
            <a:ext cx="1231641" cy="929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ko-KR" altLang="en-US" sz="1400" dirty="0" err="1">
                <a:solidFill>
                  <a:schemeClr val="tx1"/>
                </a:solidFill>
              </a:rPr>
              <a:t>날짜별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측정변수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A2D17-5E64-4156-AE21-0F9D87D0D89D}"/>
              </a:ext>
            </a:extLst>
          </p:cNvPr>
          <p:cNvSpPr/>
          <p:nvPr/>
        </p:nvSpPr>
        <p:spPr>
          <a:xfrm>
            <a:off x="4380724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모임원</a:t>
            </a:r>
            <a:r>
              <a:rPr lang="ko-KR" altLang="en-US" sz="1400" dirty="0">
                <a:solidFill>
                  <a:schemeClr val="tx1"/>
                </a:solidFill>
              </a:rPr>
              <a:t> 역할에 따른 개개인 가중치 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0F70-2E2D-4D81-8912-A442E1B0A94B}"/>
              </a:ext>
            </a:extLst>
          </p:cNvPr>
          <p:cNvSpPr txBox="1"/>
          <p:nvPr/>
        </p:nvSpPr>
        <p:spPr>
          <a:xfrm>
            <a:off x="4380724" y="226180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모임원</a:t>
            </a:r>
            <a:r>
              <a:rPr lang="ko-KR" altLang="en-US" sz="1200" dirty="0"/>
              <a:t> </a:t>
            </a:r>
            <a:r>
              <a:rPr lang="en-US" altLang="ko-KR" sz="1200" dirty="0"/>
              <a:t>: 1.0, </a:t>
            </a:r>
            <a:r>
              <a:rPr lang="ko-KR" altLang="en-US" sz="1200" dirty="0" err="1"/>
              <a:t>모임장</a:t>
            </a:r>
            <a:r>
              <a:rPr lang="ko-KR" altLang="en-US" sz="1200" dirty="0"/>
              <a:t> </a:t>
            </a:r>
            <a:r>
              <a:rPr lang="en-US" altLang="ko-KR" sz="1200" dirty="0"/>
              <a:t>: 1.2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55D1D-65F4-401E-89EB-60B1A566709F}"/>
              </a:ext>
            </a:extLst>
          </p:cNvPr>
          <p:cNvSpPr/>
          <p:nvPr/>
        </p:nvSpPr>
        <p:spPr>
          <a:xfrm>
            <a:off x="6615408" y="1431381"/>
            <a:ext cx="1744825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개개인 일정의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가중치 부여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BC532-76AF-4CC4-9780-7A135507B511}"/>
              </a:ext>
            </a:extLst>
          </p:cNvPr>
          <p:cNvSpPr/>
          <p:nvPr/>
        </p:nvSpPr>
        <p:spPr>
          <a:xfrm>
            <a:off x="2827176" y="3049211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&lt;  </a:t>
            </a:r>
            <a:r>
              <a:rPr lang="en-US" altLang="ko-KR" sz="2400" dirty="0">
                <a:solidFill>
                  <a:schemeClr val="tx1"/>
                </a:solidFill>
              </a:rPr>
              <a:t>∑</a:t>
            </a:r>
            <a:r>
              <a:rPr lang="ko-KR" altLang="en-US" sz="1400" dirty="0">
                <a:solidFill>
                  <a:schemeClr val="tx1"/>
                </a:solidFill>
              </a:rPr>
              <a:t>개개인 가중치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개개인 일정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A0E35-4034-415F-B861-447ACBD56961}"/>
              </a:ext>
            </a:extLst>
          </p:cNvPr>
          <p:cNvSpPr txBox="1"/>
          <p:nvPr/>
        </p:nvSpPr>
        <p:spPr>
          <a:xfrm>
            <a:off x="6327552" y="2269403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일정의 조정 가능 정도로 판단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D9F70-C656-4E80-8E12-D2E6A2319909}"/>
              </a:ext>
            </a:extLst>
          </p:cNvPr>
          <p:cNvSpPr/>
          <p:nvPr/>
        </p:nvSpPr>
        <p:spPr>
          <a:xfrm>
            <a:off x="2827175" y="4096985"/>
            <a:ext cx="5533057" cy="75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우선순위 측정변수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시간대 가중치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46F0-271D-42C6-BACF-E5B3EEE3BAA3}"/>
              </a:ext>
            </a:extLst>
          </p:cNvPr>
          <p:cNvSpPr txBox="1"/>
          <p:nvPr/>
        </p:nvSpPr>
        <p:spPr>
          <a:xfrm>
            <a:off x="5671856" y="4912900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kern="100" dirty="0"/>
              <a:t>밤 </a:t>
            </a:r>
            <a:r>
              <a:rPr lang="en-US" altLang="ko-KR" sz="1200" kern="100" dirty="0"/>
              <a:t>10</a:t>
            </a:r>
            <a:r>
              <a:rPr lang="ko-KR" altLang="en-US" sz="1200" kern="100" dirty="0"/>
              <a:t>시 이후</a:t>
            </a:r>
            <a:r>
              <a:rPr lang="en-US" altLang="ko-KR" sz="1200" kern="100" dirty="0"/>
              <a:t>, </a:t>
            </a:r>
            <a:r>
              <a:rPr lang="ko-KR" altLang="en-US" sz="1200" kern="100" dirty="0"/>
              <a:t>오전 </a:t>
            </a:r>
            <a:r>
              <a:rPr lang="en-US" altLang="ko-KR" sz="1200" kern="100" dirty="0"/>
              <a:t>7</a:t>
            </a:r>
            <a:r>
              <a:rPr lang="ko-KR" altLang="en-US" sz="1200" kern="100" dirty="0"/>
              <a:t>시 이전</a:t>
            </a:r>
            <a:r>
              <a:rPr lang="en-US" altLang="ko-KR" sz="1200" kern="100" dirty="0"/>
              <a:t>,</a:t>
            </a:r>
            <a:r>
              <a:rPr lang="ko-KR" altLang="en-US" sz="1200" kern="100" dirty="0"/>
              <a:t> 주말 </a:t>
            </a:r>
            <a:r>
              <a:rPr lang="en-US" altLang="ko-KR" sz="1200" kern="100" dirty="0"/>
              <a:t>:</a:t>
            </a:r>
            <a:r>
              <a:rPr lang="ko-KR" altLang="en-US" sz="1200" kern="100" dirty="0"/>
              <a:t> </a:t>
            </a:r>
            <a:r>
              <a:rPr lang="en-US" altLang="ko-KR" sz="1200" kern="100" dirty="0"/>
              <a:t>1.2</a:t>
            </a:r>
          </a:p>
          <a:p>
            <a:pPr algn="r"/>
            <a:r>
              <a:rPr lang="ko-KR" altLang="en-US" sz="1200" kern="100" dirty="0"/>
              <a:t>그 외 </a:t>
            </a:r>
            <a:r>
              <a:rPr lang="en-US" altLang="ko-KR" sz="1200" kern="100" dirty="0"/>
              <a:t>: 1.0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AD5C36-7A03-4D42-A401-17647093CF07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1877785" y="1812254"/>
            <a:ext cx="781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DC7C53-97A9-4030-9E46-A2A49A59B02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890865" y="1811170"/>
            <a:ext cx="489859" cy="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92EF5E-1EBE-489D-A3AF-E457D6A2813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25549" y="1811170"/>
            <a:ext cx="489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368BB-3A99-47A3-969E-8D6498584E62}"/>
              </a:ext>
            </a:extLst>
          </p:cNvPr>
          <p:cNvCxnSpPr>
            <a:stCxn id="11" idx="2"/>
          </p:cNvCxnSpPr>
          <p:nvPr/>
        </p:nvCxnSpPr>
        <p:spPr>
          <a:xfrm>
            <a:off x="7508324" y="2546402"/>
            <a:ext cx="0" cy="50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8AB07-E361-4BF7-860D-9F5996B1272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593704" y="3808789"/>
            <a:ext cx="1" cy="28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E63FA0-6B26-4F22-A02B-52B12C58AFFB}"/>
              </a:ext>
            </a:extLst>
          </p:cNvPr>
          <p:cNvCxnSpPr/>
          <p:nvPr/>
        </p:nvCxnSpPr>
        <p:spPr>
          <a:xfrm>
            <a:off x="5279367" y="4912900"/>
            <a:ext cx="0" cy="80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016B501-FE41-4DC3-8C69-D8F3F37D7EB5}"/>
              </a:ext>
            </a:extLst>
          </p:cNvPr>
          <p:cNvSpPr/>
          <p:nvPr/>
        </p:nvSpPr>
        <p:spPr>
          <a:xfrm>
            <a:off x="4250667" y="5738992"/>
            <a:ext cx="2057400" cy="6761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순위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031C-3D90-40D8-969B-2A73CB938D1F}"/>
              </a:ext>
            </a:extLst>
          </p:cNvPr>
          <p:cNvSpPr txBox="1"/>
          <p:nvPr/>
        </p:nvSpPr>
        <p:spPr>
          <a:xfrm>
            <a:off x="2874132" y="230309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초기값</a:t>
            </a:r>
            <a:r>
              <a:rPr lang="en-US" altLang="ko-KR" sz="1200" dirty="0"/>
              <a:t>: 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367413"/>
              </p:ext>
            </p:extLst>
          </p:nvPr>
        </p:nvGraphicFramePr>
        <p:xfrm>
          <a:off x="251520" y="979752"/>
          <a:ext cx="8640960" cy="521557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   </a:t>
                      </a:r>
                      <a:r>
                        <a:rPr lang="ko-KR" altLang="en-US" sz="1100" b="0" kern="100" dirty="0">
                          <a:effectLst/>
                        </a:rPr>
                        <a:t>모임 장소 추천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기존에 모임 시간이 확정된 일정 선택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없는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4.2)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모임에서 이전에 선택한 장소가 있는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선호장소 탐색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(step 4.3)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서브 플로우를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탐색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기존에 보유하고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고빈도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방문 장소 목록에서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개의 장소를 순서대로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기존 선택한 장소를 바탕으로 유사한 그룹의 선호 장소 탐색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모임들의 선택 장소 목록에서 해당 모임이 이전에 선택한 장소들과 유사한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아이템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협업 필터링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(item-base collaborative filtering)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모델을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모임에서 기존에 갔던 장소를 바탕으로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그 장소와 높은 유사도를 보이는 다른 장소를 찾고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그 장소를 포함해서 유사도가 높은 순으로 추천 장소를 찾는다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탐색된 최적 장소 리스트업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위에서 생성한 최적 장소 추천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순위를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시간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장소 추천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 </a:t>
                      </a:r>
                      <a:r>
                        <a:rPr lang="en-US" altLang="ko-KR" sz="1100" b="0" kern="100" dirty="0">
                          <a:effectLst/>
                        </a:rPr>
                        <a:t>5</a:t>
                      </a:r>
                      <a:r>
                        <a:rPr lang="ko-KR" altLang="en-US" sz="1100" b="0" kern="100" dirty="0">
                          <a:effectLst/>
                        </a:rPr>
                        <a:t>위까지 보여준다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4.5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된 장소 중 선택 및 확정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>
                          <a:effectLst/>
                        </a:rPr>
                        <a:t>추천 장소 목록에서 하나를 선택한 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(AF6)</a:t>
                      </a:r>
                      <a:r>
                        <a:rPr lang="en-US" altLang="ko-KR" sz="1100" b="0" kern="100" dirty="0">
                          <a:effectLst/>
                        </a:rPr>
                        <a:t> , ‘</a:t>
                      </a:r>
                      <a:r>
                        <a:rPr lang="ko-KR" altLang="en-US" sz="1100" b="0" kern="100" dirty="0">
                          <a:effectLst/>
                        </a:rPr>
                        <a:t>등록’ 버튼을 눌러 장소 투표 결과를 확정한다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   </a:t>
                      </a:r>
                      <a:r>
                        <a:rPr lang="ko-KR" altLang="en-US" sz="1100" b="0" kern="100" dirty="0">
                          <a:effectLst/>
                        </a:rPr>
                        <a:t>추천 결과 확정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effectLst/>
                        </a:rPr>
                        <a:t>선택된 추천 결과들 취합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모임원들이 선택한 추천들이 어떻게 하나의 결과물로 추출되는지 설명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임시 작성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=&gt; 5.1 5.2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추가 검토 필요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  <a:p>
                      <a:pPr marL="6480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모임원들이 선택한 추천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목록을 취합한다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모임원들이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선택한 추천 수를 모임장은 볼 수 있고 모임장은 이를 바탕으로 최종 시간 및 장소를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결과 확정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추천 결과를 저장하고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모임의 모임장이 최종 장소와 시간을 선택했을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일정의 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모임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확정된 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화면상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3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ko-KR" sz="2800" dirty="0"/>
              <a:t>Use Case Specification : </a:t>
            </a:r>
            <a:r>
              <a:rPr lang="ko-KR" altLang="en-US" sz="2700" kern="100" dirty="0">
                <a:latin typeface="맑은 고딕"/>
                <a:cs typeface="Times New Roman"/>
              </a:rPr>
              <a:t>모임 장소 및 시간 추천</a:t>
            </a:r>
            <a:endParaRPr lang="ko-KR" altLang="ko-KR" sz="2800" kern="100" dirty="0">
              <a:latin typeface="맑은 고딕"/>
              <a:cs typeface="Times New Roman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1880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    </a:t>
                      </a:r>
                      <a:r>
                        <a:rPr lang="ko-KR" altLang="en-US" sz="1100" b="0" kern="100" dirty="0">
                          <a:effectLst/>
                        </a:rPr>
                        <a:t>선택된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추천에 대한 우선순위 조정</a:t>
                      </a:r>
                      <a:endParaRPr lang="en-US" altLang="ko-KR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6.1 </a:t>
                      </a:r>
                      <a:r>
                        <a:rPr lang="ko-KR" altLang="en-US" sz="1100" b="0" kern="100" dirty="0">
                          <a:effectLst/>
                        </a:rPr>
                        <a:t>추천한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순위와 실제 선택한 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비교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시스템은 시간 추천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 추천 확정 이후에</a:t>
                      </a:r>
                      <a:r>
                        <a:rPr lang="en-US" altLang="ko-KR" sz="1100" b="0" kern="100" dirty="0"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effectLst/>
                        </a:rPr>
                        <a:t> 처음에 추천한 시간 및 장소와 실제 선택한 시간 및 장소의 순위 차이를 비교한다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6.2 </a:t>
                      </a:r>
                      <a:r>
                        <a:rPr lang="ko-KR" altLang="en-US" sz="1100" b="0" kern="100" dirty="0">
                          <a:effectLst/>
                        </a:rPr>
                        <a:t>시간 추천에서 가중치 조정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시스템은 순위 차이를 비교해서 해당 모임 일정의 가중치를 조정한다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있었던 경우 해당 일정의 조정 가능 정도를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이미 가중치가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</a:t>
                      </a:r>
                      <a:r>
                        <a:rPr lang="ko-KR" altLang="en-US" sz="1100" b="0" kern="100" baseline="0" dirty="0">
                          <a:effectLst/>
                        </a:rPr>
                        <a:t>이었던 경우는 제외한다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).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선택한 순위의 시간대와 겹치는 일정이 있는 경우와 없는 경우 </a:t>
                      </a:r>
                      <a:r>
                        <a:rPr lang="ko-KR" altLang="en-US" sz="1100" b="0" kern="100" baseline="0">
                          <a:effectLst/>
                        </a:rPr>
                        <a:t>모두 해당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시간대의 가중치를 </a:t>
                      </a:r>
                      <a:r>
                        <a:rPr lang="en-US" altLang="ko-KR" sz="1100" b="0" kern="100" baseline="0" dirty="0">
                          <a:effectLst/>
                        </a:rPr>
                        <a:t>0.1</a:t>
                      </a:r>
                      <a:r>
                        <a:rPr lang="ko-KR" altLang="en-US" sz="1100" b="0" kern="100" baseline="0" dirty="0">
                          <a:effectLst/>
                        </a:rPr>
                        <a:t>만큼 낮춘다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6.3 </a:t>
                      </a:r>
                      <a:r>
                        <a:rPr lang="ko-KR" altLang="en-US" sz="1100" b="0" kern="100" dirty="0">
                          <a:effectLst/>
                        </a:rPr>
                        <a:t>장소 추천에서 순위 조정 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사용자가 실제 선택한 장소를 고려해 추천 장소 목록을 갱신한다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</a:rPr>
                        <a:t>만약 추천해준 순위보다 낮은 순위를 골랐다면 모임 내에서 추천해준 장소와 선택한 장소의 정보를 저장하고 있다가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다음 번 장소 추천 시에 그 두 장소가 같이 추천 목록에 나타나고 선택한 장소가 추천해준 장소보다 추천 순위가 낮게 나타나게 된다면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둘의 추천 순위를 바꾸어서 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6.4 </a:t>
                      </a:r>
                      <a:r>
                        <a:rPr lang="ko-KR" altLang="en-US" sz="1100" b="0" kern="100" dirty="0">
                          <a:effectLst/>
                        </a:rPr>
                        <a:t>변경된 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사항 저장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31590"/>
              </p:ext>
            </p:extLst>
          </p:nvPr>
        </p:nvGraphicFramePr>
        <p:xfrm>
          <a:off x="341376" y="1097280"/>
          <a:ext cx="8551104" cy="522120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접근 권한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아닌 사용자가 모임 일정 생성을 시도할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아닙니다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등록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취소’ 버튼을 누른 경우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입력된 일정 정보를 삭제하고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Basic Flow 1.1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 진행중인 일정 존재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기존 모임 일정 중 추천 진행 중인 일정이 존재한다면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추천중인 일정이 있습니다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추천 생성을 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모임장이 아직 추천 생성을 하지 않았습니다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메세지를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유즈케이스를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AF5.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선택된 시간이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3.6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시간이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3.6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AF6.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4.5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선택된 장소가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.”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Basic Flow 4.5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로 돌아간다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769AB57-33FD-4F0B-BFCE-82321504F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9" y="1063332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398" y="2452458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5788D4B-EF63-4B19-AC23-3DBD69F61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1F5D351-78A8-4DCA-A44B-63BF2BB7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398" y="5776263"/>
            <a:ext cx="722054" cy="64607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FAB3A8-C8E5-465F-8CBB-076053C68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29" y="1063332"/>
            <a:ext cx="3037500" cy="540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1076D-1B25-49B6-975F-634279676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8" y="1045576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일정 생성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0B9CEC-ECF4-4BAD-BC82-27772A359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4" y="1063332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BE2DEF-54F7-438A-8127-37AC8BE7C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07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D636FE06-B9E9-4408-8FD9-FE678C37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8671" y="3577996"/>
            <a:ext cx="722054" cy="64607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D13DCB1-1C8F-41EC-89FF-8EB218208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97" y="1063332"/>
            <a:ext cx="3037500" cy="54000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59F2E20-328C-43ED-BF4F-9A81F0124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08" y="1020815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3CAE59-0765-47CC-B327-235D4D8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258"/>
              </p:ext>
            </p:extLst>
          </p:nvPr>
        </p:nvGraphicFramePr>
        <p:xfrm>
          <a:off x="526356" y="1200957"/>
          <a:ext cx="8091287" cy="47064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0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Basic </a:t>
                      </a:r>
                      <a:r>
                        <a:rPr lang="en-US" alt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en-US" sz="1100" kern="100" dirty="0" err="1">
                          <a:effectLst/>
                        </a:rPr>
                        <a:t>c</a:t>
                      </a:r>
                      <a:r>
                        <a:rPr lang="en-US" sz="1100" kern="100" dirty="0">
                          <a:effectLst/>
                        </a:rPr>
                        <a:t>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삭제하고자 하는 일정 선택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개인 일정을 보여주는 달력에서 삭제하고 싶은 날짜를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날짜에 입력 되어있는 일정들을 달력 하단에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리스트업한다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리스트에는 일정 이름과 일정의 시간대 정보가 포함된다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일정 리스트에서 삭제하고자 하는 일정을 클릭한다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시스템은 달력 하단에 해당 일정 정보를 재입력 또는 삭제할 수 있는 입력창을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최하단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우측에 위치한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누른다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화면상에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일정을 삭제하겠습니까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출력한다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삭제 확인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선택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(AF4)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해당 일정을 삭제한 후 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일정의 중요도에 따른 조정 가능성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일정에 대한 조정 가능 정도 자동 판별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480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일정 최초 등록과 동시에 각 일정에 대한 조정 가능성을 자동 판별하며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사용자가 기입한 조정 가능 정도와 시스템 내 로직에 기반한다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기입했을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일정의 조정 가능성에 대해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=10’.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=5’, 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=0’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수치화가 적용된다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조정 가능 정도를 기입하지 않았을 경우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각 일정의 성격을 분류해  조정 가능성을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수치로 부여한다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외부에서 연동된 일정은 모두 조정 불가능한 것으로 처리된다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에브리타임의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주로 수업시간이나 정기적 모임을 관리하는 데 쓰인다는 점을 고려했다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구체적인 조정 가능성 판별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판결 결과 확인</a:t>
                      </a:r>
                    </a:p>
                    <a:p>
                      <a:pPr marL="63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조정 가능성 자동 판결 결과를 일정 수정 페이지에서 보여준다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특정 일정을 클릭해 일정 수정 페이지에 포함된 일정 세부 정보를 조회하면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일정 등록 시 사용자가 직접 조정 가능 정도를 기입하지 않았더라도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판별된 조정 가능 수치에 기반해 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조금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약간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하나에 조정 가능 정도가 체크되어 있음을 확인할 수 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가능 수치에 따른 조정 가능 정도 분류 기준은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슬라이드에 첨부한다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1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/>
              <a:t>Use Case Specification : </a:t>
            </a:r>
            <a:r>
              <a:rPr lang="ko-KR" altLang="en-US" sz="24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400" kern="100" dirty="0">
                <a:latin typeface="맑은 고딕"/>
                <a:cs typeface="Times New Roman"/>
              </a:rPr>
              <a:t>– </a:t>
            </a:r>
            <a:r>
              <a:rPr lang="ko-KR" altLang="en-US" sz="2400" kern="100" dirty="0">
                <a:latin typeface="맑은 고딕"/>
                <a:cs typeface="Times New Roman"/>
              </a:rPr>
              <a:t>추천 투표</a:t>
            </a:r>
            <a:r>
              <a:rPr lang="en-US" altLang="ko-KR" sz="2400" kern="100" dirty="0">
                <a:latin typeface="맑은 고딕"/>
                <a:cs typeface="Times New Roman"/>
              </a:rPr>
              <a:t>(</a:t>
            </a:r>
            <a:r>
              <a:rPr lang="ko-KR" altLang="en-US" sz="2400" kern="100" dirty="0" err="1">
                <a:latin typeface="맑은 고딕"/>
                <a:cs typeface="Times New Roman"/>
              </a:rPr>
              <a:t>모임원</a:t>
            </a:r>
            <a:r>
              <a:rPr lang="en-US" altLang="ko-KR" sz="2400" kern="100" dirty="0">
                <a:latin typeface="맑은 고딕"/>
                <a:cs typeface="Times New Roman"/>
              </a:rPr>
              <a:t>)</a:t>
            </a:r>
            <a:endParaRPr lang="ko-KR" altLang="en-US" sz="24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2D05D-1DC7-48C1-AE1E-7693BC7B0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1" y="1063691"/>
            <a:ext cx="3037500" cy="540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E047747-01BB-45BE-8721-64E1024B3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16" y="1090325"/>
            <a:ext cx="3036071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19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00BE09D6-EE40-49EA-B97B-702288C0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659" y="3618989"/>
            <a:ext cx="722054" cy="64607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90CD243-5F9F-4A2B-8EC3-AFA50E1DD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88" y="1061808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9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B371C-B882-4EF8-98FB-6975420A56BE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93717EA-B120-4E49-BA60-9ACE8C427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6" y="976627"/>
            <a:ext cx="3037500" cy="5400000"/>
          </a:xfrm>
          <a:prstGeom prst="rect">
            <a:avLst/>
          </a:prstGeom>
        </p:spPr>
      </p:pic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65230EF-A37C-4F0D-9DB5-716FACC1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94203"/>
            <a:ext cx="3037500" cy="54000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D2234EC-6727-4B24-B9F4-2917700E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2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4054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FB8F908-1CC9-432A-B9C0-9D1E782D6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93" y="1022339"/>
            <a:ext cx="3037500" cy="540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4393B83-CA5A-47FF-A369-924F683F1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9" y="965529"/>
            <a:ext cx="3037500" cy="54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B4A04-1814-4C92-8F93-AAC4D0FB7D5F}"/>
              </a:ext>
            </a:extLst>
          </p:cNvPr>
          <p:cNvSpPr txBox="1"/>
          <p:nvPr/>
        </p:nvSpPr>
        <p:spPr>
          <a:xfrm>
            <a:off x="3355547" y="6462320"/>
            <a:ext cx="281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 및 결과 리스트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6CE9C09-E3E8-4FE0-A427-38F5784B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07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257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414F9AA-1FD5-493C-A9D2-1E593DF6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08" y="1061808"/>
            <a:ext cx="3036071" cy="54015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2ACF6FF-BF18-4092-968A-F2B81436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2" y="394668"/>
            <a:ext cx="8963501" cy="51405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Use Case Specification : </a:t>
            </a:r>
            <a:r>
              <a:rPr lang="ko-KR" altLang="en-US" sz="2000" kern="100" dirty="0">
                <a:latin typeface="맑은 고딕"/>
                <a:cs typeface="Times New Roman"/>
              </a:rPr>
              <a:t>모임 장소 및 시간 추천 </a:t>
            </a:r>
            <a:r>
              <a:rPr lang="en-US" altLang="ko-KR" sz="2000" kern="100" dirty="0">
                <a:latin typeface="맑은 고딕"/>
                <a:cs typeface="Times New Roman"/>
              </a:rPr>
              <a:t>– </a:t>
            </a:r>
            <a:r>
              <a:rPr lang="ko-KR" altLang="en-US" sz="2000" kern="100" dirty="0">
                <a:latin typeface="맑은 고딕"/>
                <a:cs typeface="Times New Roman"/>
              </a:rPr>
              <a:t>추천 생성 및 확정</a:t>
            </a:r>
            <a:r>
              <a:rPr lang="en-US" altLang="ko-KR" sz="2000" kern="100" dirty="0">
                <a:latin typeface="맑은 고딕"/>
                <a:cs typeface="Times New Roman"/>
              </a:rPr>
              <a:t>(</a:t>
            </a:r>
            <a:r>
              <a:rPr lang="ko-KR" altLang="en-US" sz="2000" kern="100" dirty="0" err="1">
                <a:latin typeface="맑은 고딕"/>
                <a:cs typeface="Times New Roman"/>
              </a:rPr>
              <a:t>모임장</a:t>
            </a:r>
            <a:r>
              <a:rPr lang="en-US" altLang="ko-KR" sz="2000" kern="100" dirty="0">
                <a:latin typeface="맑은 고딕"/>
                <a:cs typeface="Times New Roman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0099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79830"/>
              </p:ext>
            </p:extLst>
          </p:nvPr>
        </p:nvGraphicFramePr>
        <p:xfrm>
          <a:off x="379760" y="1009030"/>
          <a:ext cx="8384480" cy="53928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모임일정에 대한 피드백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4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모임 내역을 확인하거나 추천 내역에 대한 피드백을 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서강대 학생은 이미 모임 등록을 완료한 상태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1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496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dirty="0">
                          <a:effectLst/>
                        </a:rPr>
                        <a:t> 사용자가 기존의 모임 내역을 확인하고 추천 내역에 대한 간단한 피드백을 주기 위해 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내 모임 목록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화면에서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모임 내역 리스트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를 선택함으로써 시작된다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 </a:t>
                      </a:r>
                      <a:r>
                        <a:rPr lang="ko-KR" altLang="en-US" sz="1100" b="0" kern="100" dirty="0">
                          <a:effectLst/>
                        </a:rPr>
                        <a:t>모임 내역 확인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1.1 </a:t>
                      </a:r>
                      <a:r>
                        <a:rPr lang="ko-KR" altLang="en-US" sz="1100" b="0" kern="100" dirty="0">
                          <a:effectLst/>
                        </a:rPr>
                        <a:t>기존에 확정됐던 모임 일정의 리스트업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시스템은 현재 시점 이전으로 확정됐던 모임 일정을 한달 주기로 불러와 모임내역 화면의 달력상에 회색으로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1.2 </a:t>
                      </a:r>
                      <a:r>
                        <a:rPr lang="ko-KR" altLang="en-US" sz="1100" b="0" kern="100" dirty="0">
                          <a:effectLst/>
                        </a:rPr>
                        <a:t>일정의 기본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위치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 평가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 조회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정보를 확인하고자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일정의 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내부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effectLst/>
                        </a:rPr>
                        <a:t>평가를 읽어와서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일정 정보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란에 출력한다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내부평가 내용이 없을 경우 해당 항목은 공란으로 표시한다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모임 내역에 대한 피드백을 주는 경우 일정에 대한 피드백 작성</a:t>
                      </a:r>
                      <a:r>
                        <a:rPr lang="en-US" altLang="ko-KR" sz="1100" b="0" kern="100" dirty="0">
                          <a:effectLst/>
                        </a:rPr>
                        <a:t>(step2)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855450" indent="-1714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b="0" kern="100" dirty="0">
                          <a:effectLst/>
                        </a:rPr>
                        <a:t>그 외의 경우 본 </a:t>
                      </a:r>
                      <a:r>
                        <a:rPr lang="ko-KR" altLang="en-US" sz="1100" b="0" kern="100" dirty="0" err="1"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effectLst/>
                        </a:rPr>
                        <a:t>일정에 대한 피드백 관리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2.1 </a:t>
                      </a:r>
                      <a:r>
                        <a:rPr lang="ko-KR" altLang="en-US" sz="1100" b="0" kern="100" dirty="0">
                          <a:effectLst/>
                        </a:rPr>
                        <a:t>피드백을 관리할 일정 선택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달력에 표시된 기존 일정 중 피드백을 생성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삭제하고자 하는 일정을 선택한다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새로운 피드백을 생성하는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(step3)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기존 피드백 내용을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삭제하는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(step4)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3.1 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생성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생성한다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사용자의 입력을 받을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13202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3.2 </a:t>
                      </a:r>
                      <a:r>
                        <a:rPr lang="ko-KR" altLang="en-US" sz="1100" b="0" kern="100" dirty="0">
                          <a:effectLst/>
                        </a:rPr>
                        <a:t>피드백 등록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란을 작성하고 추천 내용에 대한 피드백을 선택한 후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등록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effectLst/>
                        </a:rPr>
                        <a:t>혹은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인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684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4.1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삭제 화면 출력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선택한 일정에 대해 우측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effectLst/>
                        </a:rPr>
                        <a:t>버튼을 눌러 피드백을 수정한다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선택된 일정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effectLst/>
                        </a:rPr>
                        <a:t>일정명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장소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와 사용자가 입력했던 평가를 출력하고 수정할 평가를 작성할 수 있는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평가작성란</a:t>
                      </a:r>
                      <a:r>
                        <a:rPr lang="en-US" altLang="ko-KR" sz="1100" b="0" kern="100" dirty="0">
                          <a:effectLst/>
                        </a:rPr>
                        <a:t>’, </a:t>
                      </a:r>
                      <a:r>
                        <a:rPr lang="ko-KR" altLang="en-US" sz="1100" b="0" kern="100" dirty="0">
                          <a:effectLst/>
                        </a:rPr>
                        <a:t>그리고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을 선택할 수 있는 체크박스를 출력한다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r>
                        <a:rPr lang="en-US" altLang="ko-KR" sz="1100" b="0" kern="100" dirty="0">
                          <a:effectLst/>
                        </a:rPr>
                        <a:t>(step4.2)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삭제의 경우 </a:t>
                      </a:r>
                      <a:r>
                        <a:rPr lang="en-US" altLang="ko-KR" sz="1100" b="0" kern="100" dirty="0"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r>
                        <a:rPr lang="en-US" altLang="ko-KR" sz="1100" b="0" kern="100" dirty="0">
                          <a:effectLst/>
                        </a:rPr>
                        <a:t>(step4.3)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effectLst/>
                        </a:rPr>
                        <a:t> 수행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effectLst/>
                        </a:rPr>
                        <a:t>피드백 수정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평가작성란＇의</a:t>
                      </a:r>
                      <a:r>
                        <a:rPr lang="ko-KR" altLang="en-US" sz="1100" b="0" kern="100" dirty="0">
                          <a:effectLst/>
                        </a:rPr>
                        <a:t> 평가 내용을 새로 입력하거나 추천 받은 시간과 장소에 대해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effectLst/>
                        </a:rPr>
                        <a:t>보통</a:t>
                      </a:r>
                      <a:r>
                        <a:rPr lang="en-US" altLang="ko-KR" sz="1100" b="0" kern="100" dirty="0"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나쁨＇을</a:t>
                      </a:r>
                      <a:r>
                        <a:rPr lang="ko-KR" altLang="en-US" sz="1100" b="0" kern="100" dirty="0">
                          <a:effectLst/>
                        </a:rPr>
                        <a:t> 선택하고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수정＇ 버튼을 누른다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입력된 평가가 글자수 범위</a:t>
                      </a:r>
                      <a:r>
                        <a:rPr lang="en-US" altLang="ko-KR" sz="1100" b="0" kern="100" dirty="0">
                          <a:effectLst/>
                        </a:rPr>
                        <a:t>(1~45)</a:t>
                      </a:r>
                      <a:r>
                        <a:rPr lang="ko-KR" altLang="en-US" sz="1100" b="0" kern="100" dirty="0">
                          <a:effectLst/>
                        </a:rPr>
                        <a:t>를 벗어나지 않았는지 체크한 후 문제가 없을 경우 해당 평가 정보를 일정 정보에 저장한다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변한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4572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4.3 </a:t>
                      </a:r>
                      <a:r>
                        <a:rPr lang="ko-KR" altLang="en-US" sz="1100" b="0" kern="100" dirty="0">
                          <a:effectLst/>
                        </a:rPr>
                        <a:t>피드백 삭제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effectLst/>
                        </a:rPr>
                        <a:t>사용자는 하단의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</a:rPr>
                        <a:t>삭제</a:t>
                      </a:r>
                      <a:r>
                        <a:rPr lang="en-US" altLang="ko-KR" sz="1100" b="0" kern="100" dirty="0"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effectLst/>
                        </a:rPr>
                        <a:t> 버튼을 눌러 피드백을 삭제한다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effectLst/>
                        </a:rPr>
                        <a:t>시스템은 해당 피드백 정보를 일정 정보에서 삭제한다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effectLst/>
                        </a:rPr>
                        <a:t>시간과 장소에 대한 피드백이 하나라도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좋음＇혹은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</a:rPr>
                        <a:t>나쁨＇이었을</a:t>
                      </a:r>
                      <a:r>
                        <a:rPr lang="ko-KR" altLang="en-US" sz="1100" b="0" kern="100" dirty="0">
                          <a:effectLst/>
                        </a:rPr>
                        <a:t> 경우 피드백에 대한 우선순위 재조정</a:t>
                      </a:r>
                      <a:r>
                        <a:rPr lang="en-US" altLang="ko-KR" sz="1100" b="0" kern="100" dirty="0">
                          <a:effectLst/>
                        </a:rPr>
                        <a:t>(step5) </a:t>
                      </a:r>
                      <a:r>
                        <a:rPr lang="ko-KR" altLang="en-US" sz="1100" b="0" kern="100" dirty="0" err="1"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effectLst/>
                        </a:rPr>
                        <a:t> 수행한다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(AF2)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1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951B2F-8F2F-4E9A-892C-822C6823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3449"/>
              </p:ext>
            </p:extLst>
          </p:nvPr>
        </p:nvGraphicFramePr>
        <p:xfrm>
          <a:off x="251520" y="979752"/>
          <a:ext cx="8640960" cy="478563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85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피드백에 대한 우선순위 재조정 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수정은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뭐에서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뭘로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바꼈는지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accent3"/>
                          </a:solidFill>
                          <a:effectLst/>
                        </a:rPr>
                        <a:t>계산해야함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삭제는 역으로 수행해야함</a:t>
                      </a:r>
                      <a:r>
                        <a:rPr lang="en-US" altLang="ko-KR" sz="1100" b="0" kern="100" dirty="0">
                          <a:solidFill>
                            <a:schemeClr val="accent3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피드백이 시간대에 대한 피드백인지 일정에 대한 피드백인지 판단해 가중치를 조정한다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있었던 경우 해당 피드백을 일정에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겹쳤던 일정의 조정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일정과 겹치는 일정이 없었을 경우 해당 피드백을 시간대에 대한 피드백으로 간주한다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증가시킨다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792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나쁨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경우 해당 시간대의 시간대 가중치를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만큼 감소시킨다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장소 피드백에 대한 가중치 조정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장소가 이전에 선택한 장소 목록에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장소를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탐색할 장소 목록에 추가한다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457200" lvl="1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조정 사항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800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변경된 가중치 및 장소에 대한 정보를 해당 모임 정보에 저장하고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903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06148"/>
              </p:ext>
            </p:extLst>
          </p:nvPr>
        </p:nvGraphicFramePr>
        <p:xfrm>
          <a:off x="566056" y="1277257"/>
          <a:ext cx="7953829" cy="34857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79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6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AF1.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모임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진행한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메시지를 화면 하단에 출력한 후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AF2.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모두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보통＇인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4.3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장소 피드백이 변하지 않은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1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4.2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피드백에 대한 우선순위 재조정 과정 없이 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 범위를 벗어난 경우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5.1</a:t>
                      </a:r>
                    </a:p>
                    <a:p>
                      <a:pPr marL="6480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가중치의 증감이 조정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(0~20)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나 시간 가중치 범위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(0.0~2.0)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벗어난 경우 시스템은 해당 가중치를 최대치 혹은 최소치로 설정하고 다음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Flow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를 진행한다</a:t>
                      </a:r>
                      <a:r>
                        <a:rPr lang="en-US" altLang="ko-KR" sz="1100" b="0" kern="100" baseline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모임 내역 보기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FCEC0-A59B-4DA5-85B7-235A908AF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" y="102233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1A0F9A-63B6-4E05-AB8E-0B3C7D694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1022339"/>
            <a:ext cx="3037500" cy="54000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D4AD52D2-3DAC-4675-B259-8BB8A92C3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845" y="2747518"/>
            <a:ext cx="773249" cy="68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9CE31-969A-49C9-89E0-FFEE294DF043}"/>
              </a:ext>
            </a:extLst>
          </p:cNvPr>
          <p:cNvSpPr txBox="1"/>
          <p:nvPr/>
        </p:nvSpPr>
        <p:spPr>
          <a:xfrm flipH="1">
            <a:off x="4778770" y="6451013"/>
            <a:ext cx="352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지난 날짜는 회색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다가올 날짜는 하늘색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24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D4BF-EE8F-4B1A-8944-CBE9B56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643C-2B41-4100-94D2-9DE0E0052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0580C-867F-4E7B-BD34-683FB905E3BA}"/>
              </a:ext>
            </a:extLst>
          </p:cNvPr>
          <p:cNvSpPr txBox="1">
            <a:spLocks/>
          </p:cNvSpPr>
          <p:nvPr/>
        </p:nvSpPr>
        <p:spPr>
          <a:xfrm>
            <a:off x="179512" y="397764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en-US" altLang="ko-KR" sz="2100" dirty="0"/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38F125E1-FD7E-4EF8-B04D-D65B4C83A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8740"/>
              </p:ext>
            </p:extLst>
          </p:nvPr>
        </p:nvGraphicFramePr>
        <p:xfrm>
          <a:off x="324172" y="1356863"/>
          <a:ext cx="8496300" cy="474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60384">
                  <a:extLst>
                    <a:ext uri="{9D8B030D-6E8A-4147-A177-3AD203B41FA5}">
                      <a16:colId xmlns:a16="http://schemas.microsoft.com/office/drawing/2014/main" val="2356714824"/>
                    </a:ext>
                  </a:extLst>
                </a:gridCol>
                <a:gridCol w="2303816">
                  <a:extLst>
                    <a:ext uri="{9D8B030D-6E8A-4147-A177-3AD203B41FA5}">
                      <a16:colId xmlns:a16="http://schemas.microsoft.com/office/drawing/2014/main" val="391862423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304687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조정 가능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6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업무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미용실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5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취미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5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고정 식사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약간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약간 가능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3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가족 행사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팀프로젝트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동아리 활동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학회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7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학교 행사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6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 스터디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사용자가 조정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불가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기입한 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외부 연동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01971"/>
                  </a:ext>
                </a:extLst>
              </a:tr>
            </a:tbl>
          </a:graphicData>
        </a:graphic>
      </p:graphicFrame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5E7B4EB-85E0-4346-896A-9F5EAEA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673" y="6331095"/>
            <a:ext cx="4976119" cy="365125"/>
          </a:xfrm>
        </p:spPr>
        <p:txBody>
          <a:bodyPr/>
          <a:lstStyle/>
          <a:p>
            <a:pPr algn="l"/>
            <a:r>
              <a:rPr lang="en-US" altLang="ko-KR" sz="1400" dirty="0"/>
              <a:t>(</a:t>
            </a:r>
            <a:r>
              <a:rPr lang="ko-KR" altLang="en-US" sz="1400" dirty="0"/>
              <a:t>수치가 </a:t>
            </a:r>
            <a:r>
              <a:rPr lang="en-US" altLang="ko-KR" sz="1400" dirty="0"/>
              <a:t>10</a:t>
            </a:r>
            <a:r>
              <a:rPr lang="ko-KR" altLang="en-US" sz="1400" dirty="0"/>
              <a:t>에 가까울 수록 일정 조정이 어려움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6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71E44-3BAD-45EC-AF10-6AF9F9D7C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" y="942437"/>
            <a:ext cx="3037500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965653-83A0-4FE9-968C-C8D8D33CF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53912"/>
            <a:ext cx="3037500" cy="5400000"/>
          </a:xfrm>
          <a:prstGeom prst="rect">
            <a:avLst/>
          </a:prstGeom>
        </p:spPr>
      </p:pic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274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44715" y="6349520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연필 모양의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 등록을 하지 않았음을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995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등록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27787" y="6404970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79DBF-9BFD-446C-8418-78A2D76F6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4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1F7DD-C557-420F-B46C-67904A1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87" y="964767"/>
            <a:ext cx="3036071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래픽 16" descr="줄 화살표: 일자형">
            <a:extLst>
              <a:ext uri="{FF2B5EF4-FFF2-40B4-BE49-F238E27FC236}">
                <a16:creationId xmlns:a16="http://schemas.microsoft.com/office/drawing/2014/main" id="{DF398927-EB4A-4F0C-B2B5-06E32221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128" y="4673972"/>
            <a:ext cx="773249" cy="68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5889521" y="6445965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83D3-F161-48B1-AB12-BEAA9D8FFCA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체크 표시의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피드백을 등록했음을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9F23E-0A30-433B-9FE6-62ABF6E3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" y="965529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07009D-226C-4D74-B94A-FDCC61A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07" y="951740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19C89-938C-44C1-BC10-F26EF5F457A6}"/>
              </a:ext>
            </a:extLst>
          </p:cNvPr>
          <p:cNvSpPr txBox="1"/>
          <p:nvPr/>
        </p:nvSpPr>
        <p:spPr>
          <a:xfrm flipH="1">
            <a:off x="2138059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10A6-6D50-4322-A2B1-94AAB70CD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8" y="1022339"/>
            <a:ext cx="3037500" cy="54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14492-A8A2-4F97-A749-026A30C42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6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6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피드백 수정 및 삭제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D7E5-C2CA-4732-8E4C-E39B63B34CBB}"/>
              </a:ext>
            </a:extLst>
          </p:cNvPr>
          <p:cNvSpPr txBox="1"/>
          <p:nvPr/>
        </p:nvSpPr>
        <p:spPr>
          <a:xfrm flipH="1">
            <a:off x="2226836" y="6471198"/>
            <a:ext cx="123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스크롤 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DC94A-E67C-496E-8518-47A4DECDB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1" y="1022339"/>
            <a:ext cx="30375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188F8-8288-42FF-A6BB-1E179D24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020815"/>
            <a:ext cx="3042168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23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 : </a:t>
            </a:r>
            <a:r>
              <a:rPr lang="ko-KR" altLang="en-US" sz="1800" dirty="0"/>
              <a:t>추천 모임일정에 대한 피드백 </a:t>
            </a:r>
            <a:r>
              <a:rPr lang="en-US" altLang="ko-KR" sz="1800" dirty="0"/>
              <a:t>– </a:t>
            </a:r>
            <a:r>
              <a:rPr lang="ko-KR" altLang="en-US" sz="1800" dirty="0"/>
              <a:t>다가오지 않은 일정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6A2D2-10FB-467E-80EB-388CEAD4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" y="965529"/>
            <a:ext cx="30375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00DBC-F852-4251-BDD9-84BF89B1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9" y="965529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DE20A-AE83-4DB6-B770-8156B40A228E}"/>
              </a:ext>
            </a:extLst>
          </p:cNvPr>
          <p:cNvSpPr txBox="1"/>
          <p:nvPr/>
        </p:nvSpPr>
        <p:spPr>
          <a:xfrm flipH="1">
            <a:off x="1518083" y="6376154"/>
            <a:ext cx="353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달력의 아이콘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ko-KR" altLang="en-US" sz="1400" dirty="0">
                <a:latin typeface="+mn-ea"/>
              </a:rPr>
              <a:t>아직 다가오지 않은 일정임을 의미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97314E20-6E4C-48A7-BBC5-9E3E23D2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8419" y="4680764"/>
            <a:ext cx="786981" cy="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4823-D168-4762-8A48-6E4B8C9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Filling Good : Initial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 Link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A831-235C-4C7D-BD54-D6AF83332E1C}"/>
              </a:ext>
            </a:extLst>
          </p:cNvPr>
          <p:cNvSpPr txBox="1"/>
          <p:nvPr/>
        </p:nvSpPr>
        <p:spPr>
          <a:xfrm>
            <a:off x="3797461" y="305966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 action="ppaction://hlinkfile"/>
              </a:rPr>
              <a:t>Initial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3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75285"/>
              </p:ext>
            </p:extLst>
          </p:nvPr>
        </p:nvGraphicFramePr>
        <p:xfrm>
          <a:off x="510987" y="1360613"/>
          <a:ext cx="8122025" cy="363899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12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5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36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해당 어플리케이션 내 등록된 일정이 없음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외부 어플리케이션에 등록된 일정이 없습니다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 후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AF2.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같은 시간대에 이미 등록된 일정이 있음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3.2, Basic Flow 4.2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시간대에 이미 등록된 일정이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AF3.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필수 정보를 모두 기입하지 않음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3.3, Basic Flow 4.3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</a:rPr>
                        <a:t>기입하지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않은 정보가 존재합니다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)”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화면상에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Basic Flow 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실행 중이었다면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AF4. </a:t>
                      </a: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일정 삭제 취소</a:t>
                      </a: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분기점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: Basic Flow 5.3</a:t>
                      </a:r>
                    </a:p>
                    <a:p>
                      <a:pPr marL="45720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삭제 취소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클릭한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선택된 일정 정보를 그대로 두고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5.3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돌아간다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1092" marR="51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첫 화면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95278" y="6422338"/>
            <a:ext cx="2057400" cy="540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" name="그래픽 51" descr="줄 화살표: 일자형">
            <a:extLst>
              <a:ext uri="{FF2B5EF4-FFF2-40B4-BE49-F238E27FC236}">
                <a16:creationId xmlns:a16="http://schemas.microsoft.com/office/drawing/2014/main" id="{719C0779-7E40-4185-A753-C0E5DD1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747" y="929324"/>
            <a:ext cx="739074" cy="78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8A1CB-C288-4C1B-9EBA-A6B0E3FDF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1" y="965529"/>
            <a:ext cx="3037500" cy="54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F97B91-A784-4C14-9D60-2D5656835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8" y="983284"/>
            <a:ext cx="3037500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85EF3-0AD1-4CA3-9A4F-5FA945F4300A}"/>
              </a:ext>
            </a:extLst>
          </p:cNvPr>
          <p:cNvSpPr txBox="1"/>
          <p:nvPr/>
        </p:nvSpPr>
        <p:spPr>
          <a:xfrm>
            <a:off x="1500113" y="6351319"/>
            <a:ext cx="317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개인일정만 있는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하늘색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그룹일정이 포함된 날짜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5116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C7B5C8FE-EDC0-47DD-B423-69BFF8CF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133" y="1067050"/>
            <a:ext cx="786981" cy="7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50D3A-5824-48EE-8766-47ED421EC3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" y="1022339"/>
            <a:ext cx="3037500" cy="540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AB6A2E-C869-4FA3-82D8-7633735F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0" y="1022339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/>
              <a:t>Use Case Specification: </a:t>
            </a:r>
            <a:r>
              <a:rPr lang="ko-KR" altLang="en-US" sz="2100" dirty="0"/>
              <a:t>개인일정관리 </a:t>
            </a:r>
            <a:r>
              <a:rPr lang="en-US" altLang="ko-KR" sz="2100" dirty="0"/>
              <a:t>– </a:t>
            </a:r>
            <a:r>
              <a:rPr lang="ko-KR" altLang="en-US" sz="2100" dirty="0"/>
              <a:t>외부 일정 연동 </a:t>
            </a:r>
            <a:endParaRPr lang="ko-KR" altLang="en-US" sz="1800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353886" y="6422339"/>
            <a:ext cx="6987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F6F32-A831-4A1A-A024-A16211C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8" y="1001188"/>
            <a:ext cx="3037500" cy="5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05376-34A5-4C6F-A791-FCDA1B8B4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97" y="1001188"/>
            <a:ext cx="30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9218</TotalTime>
  <Words>5194</Words>
  <Application>Microsoft Office PowerPoint</Application>
  <PresentationFormat>화면 슬라이드 쇼(4:3)</PresentationFormat>
  <Paragraphs>547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맑은 고딕 (본문)</vt:lpstr>
      <vt:lpstr>Arial</vt:lpstr>
      <vt:lpstr>Calibri</vt:lpstr>
      <vt:lpstr>Calibri Light</vt:lpstr>
      <vt:lpstr>Wingdings</vt:lpstr>
      <vt:lpstr>Office Theme</vt:lpstr>
      <vt:lpstr>Filling Good : Use Case Diagram</vt:lpstr>
      <vt:lpstr>Use Case Specification: 개인일정관리</vt:lpstr>
      <vt:lpstr>Use Case Specification: 개인일정관리</vt:lpstr>
      <vt:lpstr>Use Case Specification: 개인일정관리</vt:lpstr>
      <vt:lpstr>PowerPoint 프레젠테이션</vt:lpstr>
      <vt:lpstr>Use Case Specification: 개인일정관리</vt:lpstr>
      <vt:lpstr>Use Case Specification: 개인일정관리 – 첫 화면</vt:lpstr>
      <vt:lpstr>Use Case Specification: 개인일정관리 – 외부 일정 연동</vt:lpstr>
      <vt:lpstr>Use Case Specification: 개인일정관리 – 외부 일정 연동 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추가</vt:lpstr>
      <vt:lpstr>Use Case Specification: 개인일정관리 – 개인 일정 수정</vt:lpstr>
      <vt:lpstr>Use Case Specification: 개인일정관리 – 개인 일정 수정</vt:lpstr>
      <vt:lpstr>Use Case Specification: 개인일정관리 – 개인 일정 삭제</vt:lpstr>
      <vt:lpstr>Use Case Specification: 개인일정관리 – 개인 일정 삭제</vt:lpstr>
      <vt:lpstr>Use Case Specification: 개인일정관리 – 조정가능정도 자동 판별 결과 확인</vt:lpstr>
      <vt:lpstr>Use Case Specification: 개인일정관리 – 조정가능정도 자동 판별 결과 확인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</vt:lpstr>
      <vt:lpstr>Use Case Specification : 모임그룹관리 – 첫 화면 </vt:lpstr>
      <vt:lpstr>Use Case Specification : 모임그룹관리 – 모임 등록</vt:lpstr>
      <vt:lpstr>Use Case Specification : 모임그룹관리 – 모임 등록</vt:lpstr>
      <vt:lpstr>Use Case Specification : 모임그룹관리 – 모임 수정</vt:lpstr>
      <vt:lpstr>Use Case Specification : 모임그룹관리 – 모임 수정</vt:lpstr>
      <vt:lpstr>Use Case Specification : 모임그룹관리 – 모임 삭제</vt:lpstr>
      <vt:lpstr>Use Case Specification : 모임그룹관리 – 모임 삭제</vt:lpstr>
      <vt:lpstr>Use Case Specification: 모임 장소 및 시간 추천</vt:lpstr>
      <vt:lpstr>Use Case Specification: 모임 장소 및 시간 추천</vt:lpstr>
      <vt:lpstr>Use Case Specification: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일정 생성</vt:lpstr>
      <vt:lpstr>Use Case Specification : 모임 장소 및 시간 추천 – 추천 투표(모임원)</vt:lpstr>
      <vt:lpstr>Use Case Specification : 모임 장소 및 시간 추천 – 추천 투표(모임원)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모임 장소 및 시간 추천 – 추천 생성 및 확정(모임장)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</vt:lpstr>
      <vt:lpstr>Use Case Specification : 추천 모임일정에 대한 피드백 – 모임 내역 보기</vt:lpstr>
      <vt:lpstr>Use Case Specification : 추천 모임일정에 대한 피드백 – 피드백 등록</vt:lpstr>
      <vt:lpstr>Use Case Specification : 추천 모임일정에 대한 피드백 – 피드백 등록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피드백 수정 및 삭제</vt:lpstr>
      <vt:lpstr>Use Case Specification : 추천 모임일정에 대한 피드백 – 다가오지 않은 일정</vt:lpstr>
      <vt:lpstr>Filling Good : Initial Data Set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soojin</dc:creator>
  <cp:lastModifiedBy>김 지현</cp:lastModifiedBy>
  <cp:revision>631</cp:revision>
  <cp:lastPrinted>2018-09-26T15:36:53Z</cp:lastPrinted>
  <dcterms:created xsi:type="dcterms:W3CDTF">2016-03-06T05:48:58Z</dcterms:created>
  <dcterms:modified xsi:type="dcterms:W3CDTF">2019-12-09T17:09:20Z</dcterms:modified>
</cp:coreProperties>
</file>